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1" r:id="rId24"/>
  </p:sldIdLst>
  <p:sldSz cx="9144000" cy="6858000" type="screen4x3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82" d="100"/>
          <a:sy n="82" d="100"/>
        </p:scale>
        <p:origin x="131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vu-ad.wvu.edu\Data\FinanceSvcs\Secure\CostAcctg\F&amp;A\F&amp;A%202016\F&amp;A%20rate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WVU's Facilties</a:t>
            </a:r>
            <a:r>
              <a:rPr lang="en-US" baseline="0"/>
              <a:t> and Administrative Rate</a:t>
            </a:r>
            <a:endParaRPr lang="en-US"/>
          </a:p>
        </c:rich>
      </c:tx>
      <c:layout>
        <c:manualLayout>
          <c:xMode val="edge"/>
          <c:yMode val="edge"/>
          <c:x val="0.13058431269974413"/>
          <c:y val="2.690582959641256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3024080738206015"/>
          <c:y val="0.22421557393202007"/>
          <c:w val="0.43069922176942582"/>
          <c:h val="0.32884950843362942"/>
        </c:manualLayout>
      </c:layout>
      <c:barChart>
        <c:barDir val="col"/>
        <c:grouping val="stacked"/>
        <c:varyColors val="0"/>
        <c:ser>
          <c:idx val="0"/>
          <c:order val="0"/>
          <c:tx>
            <c:v>Facilities Component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'Avg Comp'!$A$2</c:f>
              <c:strCache>
                <c:ptCount val="1"/>
                <c:pt idx="0">
                  <c:v>WVU</c:v>
                </c:pt>
              </c:strCache>
            </c:strRef>
          </c:cat>
          <c:val>
            <c:numRef>
              <c:f>'Avg Comp'!$B$2</c:f>
              <c:numCache>
                <c:formatCode>0.0%</c:formatCode>
                <c:ptCount val="1"/>
                <c:pt idx="0">
                  <c:v>0.24</c:v>
                </c:pt>
              </c:numCache>
            </c:numRef>
          </c:val>
        </c:ser>
        <c:ser>
          <c:idx val="1"/>
          <c:order val="1"/>
          <c:tx>
            <c:v>Administrative Component (26% cap)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'Avg Comp'!$A$2</c:f>
              <c:strCache>
                <c:ptCount val="1"/>
                <c:pt idx="0">
                  <c:v>WVU</c:v>
                </c:pt>
              </c:strCache>
            </c:strRef>
          </c:cat>
          <c:val>
            <c:numRef>
              <c:f>'Avg Comp'!$C$2</c:f>
              <c:numCache>
                <c:formatCode>0.0%</c:formatCode>
                <c:ptCount val="1"/>
                <c:pt idx="0">
                  <c:v>0.26</c:v>
                </c:pt>
              </c:numCache>
            </c:numRef>
          </c:val>
        </c:ser>
        <c:ser>
          <c:idx val="2"/>
          <c:order val="2"/>
          <c:tx>
            <c:v>Over Admin. Cap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'Avg Comp'!$A$2</c:f>
              <c:strCache>
                <c:ptCount val="1"/>
                <c:pt idx="0">
                  <c:v>WVU</c:v>
                </c:pt>
              </c:strCache>
            </c:strRef>
          </c:cat>
          <c:val>
            <c:numRef>
              <c:f>'Avg Comp'!$D$2</c:f>
              <c:numCache>
                <c:formatCode>0.0%</c:formatCode>
                <c:ptCount val="1"/>
                <c:pt idx="0">
                  <c:v>6.8000000000000005E-2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8541424"/>
        <c:axId val="149618464"/>
      </c:barChart>
      <c:catAx>
        <c:axId val="41854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618464"/>
        <c:crosses val="autoZero"/>
        <c:auto val="1"/>
        <c:lblAlgn val="ctr"/>
        <c:lblOffset val="100"/>
        <c:tickMarkSkip val="1"/>
        <c:noMultiLvlLbl val="0"/>
      </c:catAx>
      <c:valAx>
        <c:axId val="1496184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5414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dTable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354024045963334"/>
          <c:y val="0.24663708516256097"/>
          <c:w val="0.3172970389010652"/>
          <c:h val="0.2840064498664123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6D5C2946-A4E9-4F54-A111-8192EEA89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78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57700"/>
            <a:ext cx="566102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A520C189-E093-48A9-94D9-5835883A6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21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3EAB12-BF74-4C18-B71D-BD97ACE91964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0411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529F8D-FD16-49E9-ACD7-CA8B8A8C61ED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3601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BA41BA2-88C8-4120-A3F3-9CEC88AEB5C0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2797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ECF3E7-A2D9-4321-B7EA-FCA04C5E1C39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1909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49261D-220F-4218-AFC0-6CC3D30B44B5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1801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F28378-CC33-44CE-8656-2F4C9EAFA05E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397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6A3041-F4D9-4A1F-9B82-ADAF1B4EC660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284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607BBD-3F83-4CDE-A460-31082DC0431F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7270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3C4768-04DD-4141-A556-3D8B67DF5F06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7663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AB1DAA-DDD9-4FD1-ABB8-359FF6CA88C6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10241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29602C-ED3C-4B07-8041-1CA3B74404E9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8202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08517C-7B0A-401F-938D-2D525BC8A6EE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9156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C1E22C-BC2D-498B-B2FB-BC207049124E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7946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40008E-076E-4398-A7CD-6BC0A3247630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1337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4E989B-126F-4977-BDC1-5F769E9CA1EF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84903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182BC5-16C7-4D3E-8061-B2434866648E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6399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7DE9F1-8B93-409F-9C14-10F14B9032FA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87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EF443B-15A0-42D3-A120-2031116367DF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4237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AAD6C0-70F7-4BD3-B449-F5E10690CA19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8923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BA3310-AF76-48CB-BCD7-946D97FBA681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7386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DC26E7-F9D5-4481-A33B-792A8B84B725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970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65C93B-4E20-4246-9B60-60A9F83BA8D8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4054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E6C9ED-407A-430A-A3EA-78E9E0B2D461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386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CAA1B-0A19-4B75-9762-91F194278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8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C3CCA-932E-43FD-A92B-5CE60B994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3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21526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3055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4E10B-D76C-49F7-8F84-4C2977965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2B454-0911-4F31-823C-E27BA092D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8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ED5C9-24FC-4FA4-B154-42B89C02B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5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D693B-7517-4ABF-AD73-132E461FA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ACD18-874F-4F5A-B08C-ADA2D1849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9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78BA0-B817-4080-86A6-832C14867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9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60099-19BA-4B2F-88F2-AA403FFDE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70583-D0E0-46B7-8205-4E26312B4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4083C-D4C0-433F-A5FD-4699C0565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7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ptime_ppt_back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1524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CC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458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05E3153-DACE-4F9F-92D1-1FE654568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2209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Space Survey for FY </a:t>
            </a:r>
            <a:r>
              <a:rPr lang="en-US" dirty="0" smtClean="0"/>
              <a:t>2016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0" smtClean="0">
                <a:latin typeface="Arial" charset="0"/>
                <a:cs typeface="Arial" charset="0"/>
              </a:rPr>
              <a:t>Instruction &amp; Departmental Research (IDR)</a:t>
            </a:r>
            <a:br>
              <a:rPr lang="en-US" sz="2400" b="0" smtClean="0">
                <a:latin typeface="Arial" charset="0"/>
                <a:cs typeface="Arial" charset="0"/>
              </a:rPr>
            </a:br>
            <a:endParaRPr lang="en-US" sz="2400" b="0" smtClean="0">
              <a:latin typeface="Arial" charset="0"/>
              <a:cs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Times New Roman" pitchFamily="18" charset="0"/>
              </a:rPr>
              <a:t>This also includes Departmental Research activities which are research, development and scholarly activities that are not separately budgeted and accounted for (and don’t meet the definition of Organized Research).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 charset="0"/>
              </a:rPr>
              <a:t>Organized Research (OR)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Research &amp; Development (R&amp;D) </a:t>
            </a:r>
            <a:r>
              <a:rPr lang="en-US" sz="2800" dirty="0" smtClean="0"/>
              <a:t>activity that is either:</a:t>
            </a:r>
          </a:p>
          <a:p>
            <a:pPr eaLnBrk="1" hangingPunct="1"/>
            <a:r>
              <a:rPr lang="en-US" sz="2800" dirty="0" smtClean="0"/>
              <a:t> Sponsored Research </a:t>
            </a:r>
          </a:p>
          <a:p>
            <a:pPr eaLnBrk="1" hangingPunct="1"/>
            <a:r>
              <a:rPr lang="en-US" sz="2800" dirty="0" smtClean="0"/>
              <a:t> University </a:t>
            </a:r>
            <a:r>
              <a:rPr lang="en-US" sz="2800" dirty="0" smtClean="0"/>
              <a:t>Research – R&amp;D activities </a:t>
            </a:r>
            <a:r>
              <a:rPr lang="en-US" sz="2800" dirty="0" smtClean="0"/>
              <a:t>   supported </a:t>
            </a:r>
            <a:r>
              <a:rPr lang="en-US" sz="2800" dirty="0" smtClean="0"/>
              <a:t>by either of the following</a:t>
            </a:r>
          </a:p>
          <a:p>
            <a:pPr lvl="1" eaLnBrk="1" hangingPunct="1"/>
            <a:r>
              <a:rPr lang="en-US" dirty="0" smtClean="0"/>
              <a:t>Cost share expenses that support organized research projects.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Continued on next slide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 charset="0"/>
              </a:rPr>
              <a:t>Organized Research (OR)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WVU/WVURC funded projects that have at least two of the following characteristics:</a:t>
            </a:r>
          </a:p>
          <a:p>
            <a:pPr lvl="2" eaLnBrk="1" hangingPunct="1"/>
            <a:r>
              <a:rPr lang="en-US" smtClean="0"/>
              <a:t>Defined scope of work,</a:t>
            </a:r>
          </a:p>
          <a:p>
            <a:pPr lvl="2" eaLnBrk="1" hangingPunct="1"/>
            <a:r>
              <a:rPr lang="en-US" smtClean="0"/>
              <a:t>Separately budgeted and accounted for,</a:t>
            </a:r>
          </a:p>
          <a:p>
            <a:pPr lvl="2" eaLnBrk="1" hangingPunct="1"/>
            <a:r>
              <a:rPr lang="en-US" smtClean="0"/>
              <a:t>Specific commitment regarding deliverables and the level of personnel effort,</a:t>
            </a:r>
          </a:p>
          <a:p>
            <a:pPr lvl="2" eaLnBrk="1" hangingPunct="1"/>
            <a:r>
              <a:rPr lang="en-US" smtClean="0"/>
              <a:t>Utilization and assignment of space,</a:t>
            </a:r>
          </a:p>
          <a:p>
            <a:pPr lvl="2" eaLnBrk="1" hangingPunct="1"/>
            <a:r>
              <a:rPr lang="en-US" smtClean="0"/>
              <a:t>A formal report or response summarizing results/conclusions.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 charset="0"/>
              </a:rPr>
              <a:t>Departmental Administration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Times New Roman" pitchFamily="18" charset="0"/>
              </a:rPr>
              <a:t>Space used by department heads, deans, faculty or clerical staff for department administrative purposes that benefit multiple departmental activities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Times New Roman" pitchFamily="18" charset="0"/>
              </a:rPr>
              <a:t>This includes common use space that is utilized by the entire department that may include copy rooms, conference rooms, break rooms, and file rooms.</a:t>
            </a:r>
            <a:r>
              <a:rPr lang="en-US" sz="3000" b="0" dirty="0" smtClean="0">
                <a:latin typeface="Arial" charset="0"/>
              </a:rPr>
              <a:t> 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 charset="0"/>
              </a:rPr>
              <a:t>Other Sponsored Activities (OSA)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Space used for activity that is neither research nor instructional, however funded by an external source (grant, contract, or cooperative agreement).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Examples of such programs are health service projects, drug studies (human subjects) and community service programs.</a:t>
            </a:r>
            <a:r>
              <a:rPr lang="en-US" smtClean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WVU Extension public service functions are coded as OSA.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 charset="0"/>
              </a:rPr>
              <a:t>Other Institutional Activities (OIA)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Times New Roman" pitchFamily="18" charset="0"/>
              </a:rPr>
              <a:t>Space used in conducting activities that cannot be classified into any other functional category. Consider the previous functions prior to selecting this category.</a:t>
            </a:r>
            <a:r>
              <a:rPr lang="en-US" sz="2800" b="0" smtClean="0">
                <a:latin typeface="Arial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800" smtClean="0">
                <a:latin typeface="Arial" charset="0"/>
                <a:cs typeface="Times New Roman" pitchFamily="18" charset="0"/>
              </a:rPr>
              <a:t>Patient Care Activities (except as they are related to sponsored clinical trials or drug studies). </a:t>
            </a:r>
          </a:p>
          <a:p>
            <a:pPr eaLnBrk="1" hangingPunct="1"/>
            <a:r>
              <a:rPr lang="en-US" sz="2800" smtClean="0">
                <a:latin typeface="Arial" charset="0"/>
                <a:cs typeface="Times New Roman" pitchFamily="18" charset="0"/>
              </a:rPr>
              <a:t>See Space Inventory Guide for more examples. (alumni activities, fundraising, public relations, student clubs or organization activities, etc.)</a:t>
            </a:r>
            <a:endParaRPr lang="en-US" sz="2800" b="0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 charset="0"/>
              </a:rPr>
              <a:t>Vacant (VAC)</a:t>
            </a:r>
            <a:br>
              <a:rPr lang="en-US" b="0" smtClean="0">
                <a:latin typeface="Arial" charset="0"/>
              </a:rPr>
            </a:br>
            <a:endParaRPr lang="en-US" b="0" smtClean="0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Times New Roman" pitchFamily="18" charset="0"/>
              </a:rPr>
              <a:t>Space that is not being used now and has been vacant for more than six months of the fiscal year 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FY16. 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Sample Work Plan</a:t>
            </a:r>
            <a:br>
              <a:rPr lang="en-US" sz="2600" smtClean="0">
                <a:solidFill>
                  <a:schemeClr val="tx1"/>
                </a:solidFill>
              </a:rPr>
            </a:br>
            <a:endParaRPr lang="en-US" sz="260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0" dirty="0" smtClean="0"/>
              <a:t>Preparation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/>
              <a:t>List of Faculty and Faculty Offices and Labs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/>
              <a:t>Identify all Post-doc’s, Research Associates, Lab Tech’s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/>
              <a:t>List of Graduate Students by type GRA and GTA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/>
              <a:t>Room listing (</a:t>
            </a:r>
            <a:r>
              <a:rPr lang="en-US" b="0" dirty="0" err="1" smtClean="0"/>
              <a:t>WebSpace</a:t>
            </a:r>
            <a:r>
              <a:rPr lang="en-US" b="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/>
              <a:t>Account listing with PI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/>
              <a:t>Floor Plans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Review Documents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0" dirty="0" smtClean="0"/>
              <a:t>Definitions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0" dirty="0" smtClean="0"/>
              <a:t>Space and accounts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dirty="0" smtClean="0"/>
              <a:t>Sample Work Plan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0" dirty="0" smtClean="0"/>
              <a:t>Complete Survey</a:t>
            </a:r>
          </a:p>
          <a:p>
            <a:pPr lvl="1" eaLnBrk="1" hangingPunct="1"/>
            <a:r>
              <a:rPr lang="en-US" sz="2400" b="0" dirty="0" smtClean="0"/>
              <a:t>Identify and functionalize DA (Departmental Admin)</a:t>
            </a:r>
          </a:p>
          <a:p>
            <a:pPr lvl="1" eaLnBrk="1" hangingPunct="1"/>
            <a:r>
              <a:rPr lang="en-US" sz="2400" b="0" dirty="0" smtClean="0"/>
              <a:t>Identify and functionalize all 100% Instruction &amp; Departmental Research</a:t>
            </a:r>
          </a:p>
          <a:p>
            <a:pPr lvl="2" eaLnBrk="1" hangingPunct="1"/>
            <a:r>
              <a:rPr lang="en-US" sz="2000" b="0" dirty="0" smtClean="0"/>
              <a:t>Class labs w/o OR</a:t>
            </a:r>
          </a:p>
          <a:p>
            <a:pPr lvl="2" eaLnBrk="1" hangingPunct="1"/>
            <a:r>
              <a:rPr lang="en-US" sz="2000" b="0" dirty="0" smtClean="0"/>
              <a:t>Classrooms</a:t>
            </a:r>
          </a:p>
          <a:p>
            <a:pPr lvl="1" eaLnBrk="1" hangingPunct="1"/>
            <a:r>
              <a:rPr lang="en-US" sz="2400" b="0" dirty="0" smtClean="0"/>
              <a:t>Determine functional % for the remaining space and assign accounts</a:t>
            </a:r>
          </a:p>
          <a:p>
            <a:pPr lvl="2" eaLnBrk="1" hangingPunct="1"/>
            <a:r>
              <a:rPr lang="en-US" sz="2000" b="0" dirty="0" smtClean="0"/>
              <a:t>Coordinate with Dept. Chair</a:t>
            </a:r>
          </a:p>
          <a:p>
            <a:pPr lvl="2" eaLnBrk="1" hangingPunct="1"/>
            <a:r>
              <a:rPr lang="en-US" sz="2000" b="0" dirty="0" smtClean="0"/>
              <a:t>Coordinate with Faculty</a:t>
            </a:r>
          </a:p>
          <a:p>
            <a:pPr lvl="2" eaLnBrk="1" hangingPunct="1"/>
            <a:r>
              <a:rPr lang="en-US" sz="2000" b="0" dirty="0" smtClean="0"/>
              <a:t>Conduct Interviews, visits</a:t>
            </a:r>
          </a:p>
          <a:p>
            <a:pPr lvl="2" eaLnBrk="1" hangingPunct="1"/>
            <a:r>
              <a:rPr lang="en-US" sz="2000" b="0" dirty="0" smtClean="0"/>
              <a:t>Use professional judgment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dirty="0" smtClean="0"/>
              <a:t>Sample Work Plan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0" dirty="0" smtClean="0"/>
              <a:t>Update Results in </a:t>
            </a:r>
            <a:r>
              <a:rPr lang="en-US" b="0" dirty="0" err="1" smtClean="0"/>
              <a:t>WebSpace</a:t>
            </a:r>
            <a:endParaRPr lang="en-US" b="0" dirty="0" smtClean="0"/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Review final results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Submit Space Survey Certification to Cost Accounting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Organize Work/Results for Potential Review  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Documentation VERY IMPORTANT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/>
              <a:t>Retain sufficient documentation to support the coding of space – particularly Organized Research space.  Federal Auditors </a:t>
            </a:r>
            <a:r>
              <a:rPr lang="en-US" dirty="0" smtClean="0"/>
              <a:t>will </a:t>
            </a:r>
            <a:r>
              <a:rPr lang="en-US" b="0" dirty="0" smtClean="0"/>
              <a:t>come to WVU and walk the space to review coding.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/>
              <a:t>What is a Space Survey?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A space survey is the process of: </a:t>
            </a:r>
          </a:p>
          <a:p>
            <a:pPr eaLnBrk="1" hangingPunct="1"/>
            <a:r>
              <a:rPr lang="en-US" sz="2800" dirty="0" smtClean="0"/>
              <a:t>Verifying the physical attributes assigned to rooms/space (department, room type, etc</a:t>
            </a:r>
            <a:r>
              <a:rPr lang="en-US" sz="2800" dirty="0" smtClean="0"/>
              <a:t>.)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altLang="en-US" sz="2800" dirty="0" smtClean="0"/>
              <a:t>Assigning </a:t>
            </a:r>
            <a:r>
              <a:rPr lang="en-US" altLang="en-US" sz="2800" dirty="0"/>
              <a:t>institutional space into the functional categories defined by the Federal Government (Instruction, Public Service, Organized Research, etc.) based on how the space was used throughout the year.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b="0" smtClean="0">
                <a:latin typeface="Arial" charset="0"/>
              </a:rPr>
              <a:t>Considerations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400" smtClean="0">
                <a:latin typeface="Arial" charset="0"/>
              </a:rPr>
              <a:t>Rooms coded 100% Org. Research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400" smtClean="0">
                <a:latin typeface="Arial" charset="0"/>
              </a:rPr>
              <a:t>Too many rooms 95:5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400" smtClean="0">
                <a:latin typeface="Arial" charset="0"/>
              </a:rPr>
              <a:t>Graduate Research Assistants/Students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  <a:buFontTx/>
              <a:buNone/>
            </a:pPr>
            <a:r>
              <a:rPr lang="en-US" sz="2400" smtClean="0">
                <a:latin typeface="Arial" charset="0"/>
              </a:rPr>
              <a:t>	(How are they funded when in the lab – do they do homework in the lab?)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400" smtClean="0">
                <a:latin typeface="Arial" charset="0"/>
              </a:rPr>
              <a:t>Visiting Professors  and Emeritus Faculty</a:t>
            </a:r>
          </a:p>
          <a:p>
            <a:pPr lvl="1"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000" smtClean="0">
                <a:latin typeface="Arial" charset="0"/>
              </a:rPr>
              <a:t>If space provided as a courtesy and not paid with WVU funds, space should be coded as OIA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400" smtClean="0">
                <a:latin typeface="Arial" charset="0"/>
              </a:rPr>
              <a:t>Seed Money and Overhead Return Funds – most often should be Instruction/Departmental Research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b="0" smtClean="0">
                <a:latin typeface="Arial" charset="0"/>
              </a:rPr>
              <a:t>Considerations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800" smtClean="0">
                <a:latin typeface="Arial" charset="0"/>
              </a:rPr>
              <a:t>Proposal Writing – </a:t>
            </a:r>
            <a:r>
              <a:rPr lang="en-US" sz="2400" smtClean="0">
                <a:latin typeface="Arial" charset="0"/>
              </a:rPr>
              <a:t>If for a sponsored agreement, should be DA. If for a gift, should be OIA.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800" smtClean="0">
                <a:latin typeface="Arial" charset="0"/>
              </a:rPr>
              <a:t>Conference Rooms 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800" smtClean="0">
                <a:latin typeface="Arial" charset="0"/>
              </a:rPr>
              <a:t>Department Libraries – usually DA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800" smtClean="0">
                <a:latin typeface="Arial" charset="0"/>
              </a:rPr>
              <a:t>Shared Labs – consider how both areas use the lab and who is in it.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800" smtClean="0">
                <a:latin typeface="Arial" charset="0"/>
              </a:rPr>
              <a:t>Class labs and Classrooms - Instruction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800" smtClean="0">
                <a:latin typeface="Arial" charset="0"/>
              </a:rPr>
              <a:t>Faculty offices – remember to consider all the student advising, office hours, mentoring, etc.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b="0" smtClean="0">
                <a:latin typeface="Arial" charset="0"/>
              </a:rPr>
              <a:t>Potential Audit Issues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800" dirty="0" smtClean="0">
                <a:latin typeface="Arial" charset="0"/>
              </a:rPr>
              <a:t>Lack of experience in </a:t>
            </a:r>
            <a:r>
              <a:rPr lang="en-US" sz="2800" dirty="0" smtClean="0">
                <a:latin typeface="Arial" charset="0"/>
              </a:rPr>
              <a:t>Uniform Guidance </a:t>
            </a:r>
            <a:r>
              <a:rPr lang="en-US" sz="2800" dirty="0" smtClean="0">
                <a:latin typeface="Arial" charset="0"/>
              </a:rPr>
              <a:t>functional use definitions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800" dirty="0" smtClean="0">
                <a:latin typeface="Arial" charset="0"/>
              </a:rPr>
              <a:t>Interpretation and inadequate communication of instructions/training</a:t>
            </a:r>
          </a:p>
          <a:p>
            <a:pPr eaLnBrk="1" hangingPunct="1">
              <a:lnSpc>
                <a:spcPct val="70000"/>
              </a:lnSpc>
              <a:spcAft>
                <a:spcPct val="40000"/>
              </a:spcAft>
              <a:buClr>
                <a:schemeClr val="tx1"/>
              </a:buClr>
              <a:buSzPct val="130000"/>
            </a:pPr>
            <a:r>
              <a:rPr lang="en-US" sz="2800" dirty="0" smtClean="0">
                <a:latin typeface="Arial" charset="0"/>
              </a:rPr>
              <a:t>Lack of consistent application of instructions</a:t>
            </a:r>
          </a:p>
          <a:p>
            <a:pPr eaLnBrk="1" hangingPunct="1">
              <a:buClr>
                <a:schemeClr val="tx1"/>
              </a:buClr>
              <a:buSzPct val="130000"/>
            </a:pPr>
            <a:r>
              <a:rPr lang="en-US" sz="2800" dirty="0" smtClean="0">
                <a:latin typeface="Arial" charset="0"/>
              </a:rPr>
              <a:t>Cost Sharing (mandatory &amp; voluntary committed)</a:t>
            </a:r>
          </a:p>
          <a:p>
            <a:pPr lvl="1" eaLnBrk="1" hangingPunct="1">
              <a:buClr>
                <a:schemeClr val="tx1"/>
              </a:buClr>
              <a:buSzPct val="130000"/>
            </a:pPr>
            <a:r>
              <a:rPr lang="en-US" i="1" dirty="0" smtClean="0">
                <a:latin typeface="Arial" charset="0"/>
              </a:rPr>
              <a:t>Effort</a:t>
            </a:r>
            <a:r>
              <a:rPr lang="en-US" dirty="0" smtClean="0">
                <a:latin typeface="Arial" charset="0"/>
              </a:rPr>
              <a:t> and </a:t>
            </a:r>
            <a:r>
              <a:rPr lang="en-US" i="1" dirty="0" smtClean="0">
                <a:latin typeface="Arial" charset="0"/>
              </a:rPr>
              <a:t>space</a:t>
            </a:r>
            <a:r>
              <a:rPr lang="en-US" dirty="0" smtClean="0">
                <a:latin typeface="Arial" charset="0"/>
              </a:rPr>
              <a:t> incurred on sponsored activity, however funded by the University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/>
              <a:t>Space Survey Timeline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Target completion date:  July </a:t>
            </a:r>
            <a:r>
              <a:rPr lang="en-US" dirty="0" smtClean="0"/>
              <a:t>15, 2016</a:t>
            </a:r>
            <a:endParaRPr lang="en-US" dirty="0" smtClean="0"/>
          </a:p>
          <a:p>
            <a:pPr eaLnBrk="1" hangingPunct="1"/>
            <a:r>
              <a:rPr lang="en-US" dirty="0" smtClean="0"/>
              <a:t>Cost Accounting unit will provide additional training and assistance to anyone that needs it.</a:t>
            </a:r>
          </a:p>
          <a:p>
            <a:pPr eaLnBrk="1" hangingPunct="1"/>
            <a:r>
              <a:rPr lang="en-US" dirty="0" smtClean="0"/>
              <a:t>Any questions or concerns:  </a:t>
            </a:r>
          </a:p>
          <a:p>
            <a:pPr lvl="1" eaLnBrk="1" hangingPunct="1"/>
            <a:r>
              <a:rPr lang="en-US" sz="1800" b="0" dirty="0" smtClean="0"/>
              <a:t>Jaime Bunner 293-3539 or </a:t>
            </a:r>
            <a:r>
              <a:rPr lang="en-US" sz="1800" b="0" u="sng" dirty="0" smtClean="0"/>
              <a:t>J</a:t>
            </a:r>
            <a:r>
              <a:rPr lang="en-US" sz="1800" b="0" u="sng" dirty="0" smtClean="0"/>
              <a:t>aime.Bunner@mail.wvu.edu</a:t>
            </a:r>
            <a:endParaRPr lang="en-US" sz="1800" u="sng" dirty="0" smtClean="0"/>
          </a:p>
          <a:p>
            <a:pPr lvl="1" eaLnBrk="1" hangingPunct="1"/>
            <a:r>
              <a:rPr lang="en-US" sz="1800" b="0" dirty="0" smtClean="0"/>
              <a:t>Rachel Duzan </a:t>
            </a:r>
            <a:r>
              <a:rPr lang="en-US" sz="1800" b="0" dirty="0" smtClean="0"/>
              <a:t>293-4009 or </a:t>
            </a:r>
            <a:r>
              <a:rPr lang="en-US" sz="1800" b="0" u="sng" dirty="0" smtClean="0"/>
              <a:t>Rachel.Duzan@</a:t>
            </a:r>
            <a:r>
              <a:rPr lang="en-US" sz="1800" b="0" u="sng" dirty="0" smtClean="0"/>
              <a:t>mail.wvu.edu</a:t>
            </a:r>
            <a:endParaRPr lang="en-US" sz="1800" u="sng" dirty="0" smtClean="0"/>
          </a:p>
          <a:p>
            <a:pPr lvl="1" eaLnBrk="1" hangingPunct="1"/>
            <a:r>
              <a:rPr lang="en-US" sz="1800" b="0" dirty="0" smtClean="0"/>
              <a:t>spacesurvey@mail.wvu.edu</a:t>
            </a:r>
            <a:endParaRPr lang="en-US" sz="1800" b="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/>
              <a:t>Why is the Space Survey Important?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Space survey results will be used to calculate the Facilities portion of the Facilities and Administrative (F&amp;A) rates that are submitted to the Federal Government</a:t>
            </a:r>
            <a:r>
              <a:rPr lang="en-US" sz="2800" dirty="0" smtClean="0"/>
              <a:t>.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WVU must submit a new F&amp;A rate proposal based on FY </a:t>
            </a:r>
            <a:r>
              <a:rPr lang="en-US" sz="2800" dirty="0" smtClean="0"/>
              <a:t>2016.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Results are guaranteed to be audited by our cognizant Federal agency.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100" smtClean="0"/>
              <a:t>WVU’s F&amp;A Rate and Potential for Growth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/>
        </p:nvGraphicFramePr>
        <p:xfrm>
          <a:off x="342900" y="8763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/>
              <a:t>Government’s perspective on Space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Believe it’s the most equitable means to allocate space related costs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Space should match the base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Important for Departmental Space Coordinators to be adequately and consistently trained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Inconsistencies and/or errors with coding space can result in significant disallowances and reductions in the University’s F&amp;A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smtClean="0"/>
              <a:t>What is the Role of the Departmental Space Coordinator?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Act as the primary department contact for space survey issues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 the primary source for room use and room occupants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 the key link to Principal Investigators and other personnel involved with sponsored projects to discuss space coding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Knowledgeable about the financial accounts of the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 charset="0"/>
              </a:rPr>
              <a:t>Space Survey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SzPct val="125000"/>
            </a:pPr>
            <a:r>
              <a:rPr lang="en-US" sz="2800" smtClean="0">
                <a:latin typeface="Arial" charset="0"/>
              </a:rPr>
              <a:t>Rooms assigned to each department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SzPct val="125000"/>
            </a:pPr>
            <a:r>
              <a:rPr lang="en-US" sz="2800" smtClean="0">
                <a:latin typeface="Arial" charset="0"/>
              </a:rPr>
              <a:t>Square footage of room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SzPct val="125000"/>
            </a:pPr>
            <a:r>
              <a:rPr lang="en-US" sz="2800" smtClean="0">
                <a:latin typeface="Arial" charset="0"/>
              </a:rPr>
              <a:t>Room type (classroom, research lab, office)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SzPct val="125000"/>
            </a:pPr>
            <a:r>
              <a:rPr lang="en-US" sz="2800" smtClean="0">
                <a:latin typeface="Arial" charset="0"/>
              </a:rPr>
              <a:t>Occupants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SzPct val="125000"/>
            </a:pPr>
            <a:r>
              <a:rPr lang="en-US" sz="2800" smtClean="0">
                <a:latin typeface="Arial" charset="0"/>
              </a:rPr>
              <a:t>Functionalize consistently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SzPct val="120000"/>
            </a:pPr>
            <a:r>
              <a:rPr lang="en-US" smtClean="0">
                <a:latin typeface="Arial" charset="0"/>
              </a:rPr>
              <a:t>Prorate using total time spent (not 8 hours/day)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SzPct val="120000"/>
            </a:pPr>
            <a:r>
              <a:rPr lang="en-US" smtClean="0">
                <a:latin typeface="Arial" charset="0"/>
              </a:rPr>
              <a:t>Average for whole year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SzPct val="120000"/>
            </a:pPr>
            <a:r>
              <a:rPr lang="en-US" smtClean="0">
                <a:latin typeface="Arial" charset="0"/>
              </a:rPr>
              <a:t>Identify funding source for Organized Research and Other Sponsored Activities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b="0" smtClean="0">
                <a:latin typeface="Arial" charset="0"/>
              </a:rPr>
              <a:t>Functional Definitions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Instruction and Departmental Research (IDR)</a:t>
            </a:r>
          </a:p>
          <a:p>
            <a:pPr eaLnBrk="1" hangingPunct="1"/>
            <a:r>
              <a:rPr lang="en-US" smtClean="0">
                <a:latin typeface="Arial" charset="0"/>
              </a:rPr>
              <a:t>Organized Research (OR)</a:t>
            </a:r>
          </a:p>
          <a:p>
            <a:pPr eaLnBrk="1" hangingPunct="1"/>
            <a:r>
              <a:rPr lang="en-US" smtClean="0">
                <a:latin typeface="Arial" charset="0"/>
              </a:rPr>
              <a:t>Other Sponsored Activities (OSA)</a:t>
            </a:r>
          </a:p>
          <a:p>
            <a:pPr eaLnBrk="1" hangingPunct="1"/>
            <a:r>
              <a:rPr lang="en-US" smtClean="0">
                <a:latin typeface="Arial" charset="0"/>
              </a:rPr>
              <a:t>Departmental Administration (DA)</a:t>
            </a:r>
          </a:p>
          <a:p>
            <a:pPr eaLnBrk="1" hangingPunct="1"/>
            <a:r>
              <a:rPr lang="en-US" smtClean="0">
                <a:latin typeface="Arial" charset="0"/>
              </a:rPr>
              <a:t>Other Institutional Activities (OIA)</a:t>
            </a:r>
          </a:p>
          <a:p>
            <a:pPr eaLnBrk="1" hangingPunct="1"/>
            <a:r>
              <a:rPr lang="en-US" smtClean="0">
                <a:latin typeface="Arial" charset="0"/>
              </a:rPr>
              <a:t>Animal Quarters (ANQ)</a:t>
            </a:r>
          </a:p>
          <a:p>
            <a:pPr eaLnBrk="1" hangingPunct="1"/>
            <a:r>
              <a:rPr lang="en-US" smtClean="0">
                <a:latin typeface="Arial" charset="0"/>
              </a:rPr>
              <a:t>Vacant( VAC)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0" smtClean="0">
                <a:latin typeface="Arial" charset="0"/>
                <a:cs typeface="Arial" charset="0"/>
              </a:rPr>
              <a:t>Instruction &amp; Departmental Research (IDR)</a:t>
            </a:r>
            <a:br>
              <a:rPr lang="en-US" sz="2400" b="0" smtClean="0">
                <a:latin typeface="Arial" charset="0"/>
                <a:cs typeface="Arial" charset="0"/>
              </a:rPr>
            </a:br>
            <a:endParaRPr lang="en-US" sz="2400" b="0" smtClean="0"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Times New Roman" pitchFamily="18" charset="0"/>
              </a:rPr>
              <a:t>Space used for </a:t>
            </a:r>
            <a:r>
              <a:rPr lang="en-US" i="1" u="sng" smtClean="0">
                <a:latin typeface="Arial" charset="0"/>
                <a:cs typeface="Times New Roman" pitchFamily="18" charset="0"/>
              </a:rPr>
              <a:t>teaching</a:t>
            </a:r>
            <a:r>
              <a:rPr lang="en-US" i="1" smtClean="0">
                <a:latin typeface="Arial" charset="0"/>
                <a:cs typeface="Times New Roman" pitchFamily="18" charset="0"/>
              </a:rPr>
              <a:t> </a:t>
            </a:r>
            <a:r>
              <a:rPr lang="en-US" smtClean="0">
                <a:latin typeface="Arial" charset="0"/>
                <a:cs typeface="Times New Roman" pitchFamily="18" charset="0"/>
              </a:rPr>
              <a:t>and </a:t>
            </a:r>
            <a:r>
              <a:rPr lang="en-US" i="1" u="sng" smtClean="0">
                <a:latin typeface="Arial" charset="0"/>
                <a:cs typeface="Times New Roman" pitchFamily="18" charset="0"/>
              </a:rPr>
              <a:t>sponsored</a:t>
            </a:r>
            <a:r>
              <a:rPr lang="en-US" smtClean="0">
                <a:latin typeface="Arial" charset="0"/>
                <a:cs typeface="Times New Roman" pitchFamily="18" charset="0"/>
              </a:rPr>
              <a:t> </a:t>
            </a:r>
            <a:r>
              <a:rPr lang="en-US" i="1" u="sng" smtClean="0">
                <a:latin typeface="Arial" charset="0"/>
                <a:cs typeface="Times New Roman" pitchFamily="18" charset="0"/>
              </a:rPr>
              <a:t>training</a:t>
            </a:r>
            <a:r>
              <a:rPr lang="en-US" smtClean="0">
                <a:latin typeface="Arial" charset="0"/>
                <a:cs typeface="Times New Roman" pitchFamily="18" charset="0"/>
              </a:rPr>
              <a:t> activities, course preparation, classroom instruction, study areas for students, academic advising of students by faculty, and any other activities that involve credit or non-credit.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vu general">
  <a:themeElements>
    <a:clrScheme name="wvu gener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vu genera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vu gener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vu gener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vu gener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vu gener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vu gener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vu gener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vu gener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wvu general</Template>
  <TotalTime>496</TotalTime>
  <Words>1076</Words>
  <Application>Microsoft Office PowerPoint</Application>
  <PresentationFormat>On-screen Show (4:3)</PresentationFormat>
  <Paragraphs>158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Tahoma</vt:lpstr>
      <vt:lpstr>Times New Roman</vt:lpstr>
      <vt:lpstr>wvu general</vt:lpstr>
      <vt:lpstr>Space Survey for FY 2016</vt:lpstr>
      <vt:lpstr>What is a Space Survey?</vt:lpstr>
      <vt:lpstr>Why is the Space Survey Important?</vt:lpstr>
      <vt:lpstr>WVU’s F&amp;A Rate and Potential for Growth</vt:lpstr>
      <vt:lpstr>Government’s perspective on Space</vt:lpstr>
      <vt:lpstr>What is the Role of the Departmental Space Coordinator?</vt:lpstr>
      <vt:lpstr>Space Survey</vt:lpstr>
      <vt:lpstr>Functional Definitions</vt:lpstr>
      <vt:lpstr>Instruction &amp; Departmental Research (IDR) </vt:lpstr>
      <vt:lpstr>Instruction &amp; Departmental Research (IDR) </vt:lpstr>
      <vt:lpstr>Organized Research (OR)</vt:lpstr>
      <vt:lpstr>Organized Research (OR)</vt:lpstr>
      <vt:lpstr>Departmental Administration</vt:lpstr>
      <vt:lpstr>Other Sponsored Activities (OSA)</vt:lpstr>
      <vt:lpstr>Other Institutional Activities (OIA)</vt:lpstr>
      <vt:lpstr>Vacant (VAC) </vt:lpstr>
      <vt:lpstr>Sample Work Plan </vt:lpstr>
      <vt:lpstr>Sample Work Plan</vt:lpstr>
      <vt:lpstr>Sample Work Plan  </vt:lpstr>
      <vt:lpstr>Considerations</vt:lpstr>
      <vt:lpstr>Considerations</vt:lpstr>
      <vt:lpstr>Potential Audit Issues</vt:lpstr>
      <vt:lpstr>Space Survey Timeline</vt:lpstr>
    </vt:vector>
  </TitlesOfParts>
  <Company>WVU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Survey for FY 2008</dc:title>
  <dc:creator>jnbunner</dc:creator>
  <cp:lastModifiedBy>Jaime Bunner</cp:lastModifiedBy>
  <cp:revision>24</cp:revision>
  <dcterms:created xsi:type="dcterms:W3CDTF">2008-05-15T18:38:48Z</dcterms:created>
  <dcterms:modified xsi:type="dcterms:W3CDTF">2016-06-03T21:14:11Z</dcterms:modified>
</cp:coreProperties>
</file>